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  <p:sldId id="289" r:id="rId4"/>
    <p:sldId id="272" r:id="rId5"/>
    <p:sldId id="307" r:id="rId6"/>
    <p:sldId id="308" r:id="rId7"/>
    <p:sldId id="309" r:id="rId8"/>
    <p:sldId id="377" r:id="rId9"/>
    <p:sldId id="328" r:id="rId10"/>
    <p:sldId id="353" r:id="rId11"/>
    <p:sldId id="354" r:id="rId12"/>
    <p:sldId id="355" r:id="rId13"/>
    <p:sldId id="378" r:id="rId14"/>
    <p:sldId id="356" r:id="rId15"/>
    <p:sldId id="357" r:id="rId16"/>
    <p:sldId id="359" r:id="rId17"/>
    <p:sldId id="360" r:id="rId18"/>
    <p:sldId id="346" r:id="rId19"/>
    <p:sldId id="376" r:id="rId20"/>
    <p:sldId id="261" r:id="rId21"/>
    <p:sldId id="260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85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1.png"/><Relationship Id="rId1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zh-CN" altLang="zh-CN"/>
              <a:t>专家申报操作指南</a:t>
            </a:r>
            <a:endParaRPr lang="zh-CN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77950" y="1490345"/>
            <a:ext cx="9429750" cy="4759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按照学历证填写学历信息，上传学历证图片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1575" y="1743710"/>
            <a:ext cx="9451975" cy="1301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3474720"/>
            <a:ext cx="4993005" cy="3024505"/>
          </a:xfrm>
          <a:prstGeom prst="rect">
            <a:avLst/>
          </a:prstGeom>
        </p:spPr>
      </p:pic>
      <p:pic>
        <p:nvPicPr>
          <p:cNvPr id="3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775" y="3474720"/>
            <a:ext cx="4021455" cy="29114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903605"/>
          </a:xfrm>
        </p:spPr>
        <p:txBody>
          <a:bodyPr>
            <a:normAutofit fontScale="90000"/>
          </a:bodyPr>
          <a:p>
            <a:r>
              <a:rPr lang="zh-CN" altLang="en-US" sz="3110"/>
              <a:t>勾选工作单位、所属行业，按照职称证填写职称信息，</a:t>
            </a:r>
            <a:r>
              <a:rPr lang="zh-CN" altLang="en-US" sz="3110">
                <a:sym typeface="+mn-ea"/>
              </a:rPr>
              <a:t>最高职称证书编号填写职称证书编号和任职文件文号</a:t>
            </a:r>
            <a:endParaRPr lang="zh-CN" altLang="en-US" sz="3110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7410" y="2293620"/>
            <a:ext cx="10045065" cy="3594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上传职称证、职称任职文件或</a:t>
            </a:r>
            <a:r>
              <a:rPr lang="zh-CN" altLang="en-US">
                <a:sym typeface="+mn-ea"/>
              </a:rPr>
              <a:t>官网查询截图图片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6605" y="1987550"/>
            <a:ext cx="5730240" cy="3733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390" y="1988185"/>
            <a:ext cx="3032125" cy="4163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1085850"/>
          </a:xfrm>
        </p:spPr>
        <p:txBody>
          <a:bodyPr>
            <a:normAutofit fontScale="90000"/>
          </a:bodyPr>
          <a:p>
            <a:r>
              <a:rPr lang="zh-CN" altLang="en-US"/>
              <a:t>按照执业资格证填写相关信息，上传执业资格证及官网查询截图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3130" y="2580640"/>
            <a:ext cx="9988550" cy="27387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917575"/>
          </a:xfrm>
        </p:spPr>
        <p:txBody>
          <a:bodyPr>
            <a:normAutofit fontScale="90000"/>
          </a:bodyPr>
          <a:p>
            <a:r>
              <a:rPr lang="zh-CN" altLang="en-US"/>
              <a:t>武汉以外地区的手机号码必须在号码前加</a:t>
            </a:r>
            <a:r>
              <a:rPr lang="en-US" altLang="zh-CN"/>
              <a:t>“0”</a:t>
            </a:r>
            <a:r>
              <a:rPr lang="zh-CN" altLang="en-US"/>
              <a:t>，例：</a:t>
            </a:r>
            <a:r>
              <a:rPr lang="en-US" altLang="zh-CN"/>
              <a:t>013512341234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07795" y="2370455"/>
            <a:ext cx="9580880" cy="3165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932815"/>
          </a:xfrm>
        </p:spPr>
        <p:txBody>
          <a:bodyPr>
            <a:normAutofit fontScale="90000"/>
          </a:bodyPr>
          <a:p>
            <a:r>
              <a:rPr lang="zh-CN" altLang="en-US"/>
              <a:t>按照地域勾选所在地区，即</a:t>
            </a:r>
            <a:r>
              <a:rPr lang="en-US" altLang="zh-CN"/>
              <a:t>8</a:t>
            </a:r>
            <a:r>
              <a:rPr lang="zh-CN" altLang="en-US"/>
              <a:t>个县市区中的一个；填写开户银行及帐号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6775" y="2914015"/>
            <a:ext cx="10128885" cy="2062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1449705"/>
          </a:xfrm>
        </p:spPr>
        <p:txBody>
          <a:bodyPr>
            <a:normAutofit fontScale="90000"/>
          </a:bodyPr>
          <a:p>
            <a:r>
              <a:rPr lang="zh-CN" altLang="en-US"/>
              <a:t>依据本人职称专业结合长期从事的工作或专长，按照公共资源交易评标专家专业分类标准选择评标专业，填写主要工作经历及</a:t>
            </a:r>
            <a:r>
              <a:rPr lang="zh-CN" altLang="en-US">
                <a:sym typeface="+mn-ea"/>
              </a:rPr>
              <a:t>业绩，填写不能过于简单。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7580" y="2607945"/>
            <a:ext cx="9979660" cy="37414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979170"/>
          </a:xfrm>
        </p:spPr>
        <p:txBody>
          <a:bodyPr>
            <a:normAutofit fontScale="90000"/>
          </a:bodyPr>
          <a:p>
            <a:r>
              <a:rPr lang="zh-CN" altLang="en-US"/>
              <a:t>专家首次申请填报专业最多为</a:t>
            </a:r>
            <a:r>
              <a:rPr lang="en-US" altLang="zh-CN"/>
              <a:t>2</a:t>
            </a:r>
            <a:r>
              <a:rPr lang="zh-CN" altLang="en-US"/>
              <a:t>个二级专业、</a:t>
            </a:r>
            <a:r>
              <a:rPr lang="en-US" altLang="zh-CN"/>
              <a:t>6</a:t>
            </a:r>
            <a:r>
              <a:rPr lang="zh-CN" altLang="en-US"/>
              <a:t>个三级专业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71220" y="1840230"/>
            <a:ext cx="10023475" cy="37242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91385" y="2850515"/>
            <a:ext cx="593090" cy="2511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07030" y="2850515"/>
            <a:ext cx="1430020" cy="25425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292860" y="5925185"/>
            <a:ext cx="1400810" cy="380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二级专业</a:t>
            </a: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150235" y="5925185"/>
            <a:ext cx="1369695" cy="487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三级专业</a:t>
            </a:r>
            <a:endParaRPr lang="zh-CN" altLang="en-US"/>
          </a:p>
        </p:txBody>
      </p:sp>
      <p:cxnSp>
        <p:nvCxnSpPr>
          <p:cNvPr id="9" name="直接连接符 8"/>
          <p:cNvCxnSpPr>
            <a:stCxn id="5" idx="2"/>
            <a:endCxn id="7" idx="0"/>
          </p:cNvCxnSpPr>
          <p:nvPr/>
        </p:nvCxnSpPr>
        <p:spPr>
          <a:xfrm flipH="1">
            <a:off x="1993265" y="5361940"/>
            <a:ext cx="494665" cy="563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6" idx="2"/>
          </p:cNvCxnSpPr>
          <p:nvPr/>
        </p:nvCxnSpPr>
        <p:spPr>
          <a:xfrm>
            <a:off x="3622040" y="5393055"/>
            <a:ext cx="288925" cy="471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917575"/>
          </a:xfrm>
        </p:spPr>
        <p:txBody>
          <a:bodyPr>
            <a:normAutofit fontScale="90000"/>
          </a:bodyPr>
          <a:p>
            <a:r>
              <a:rPr lang="zh-CN" altLang="en-US" sz="3110"/>
              <a:t>如实填写回避单位信息，包括近三年任职（包括一般职务）、担任顾问、持股等有经济利益关系的单位</a:t>
            </a:r>
            <a:endParaRPr lang="en-US" altLang="zh-CN" sz="311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965" y="2267585"/>
            <a:ext cx="10968990" cy="26117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1922145"/>
          </a:xfrm>
        </p:spPr>
        <p:txBody>
          <a:bodyPr>
            <a:normAutofit fontScale="90000"/>
          </a:bodyPr>
          <a:p>
            <a:r>
              <a:rPr lang="zh-CN" altLang="en-US" sz="3110"/>
              <a:t>专家提交的内容包含个人照片、身份证正反面、执业资格证、学历证、最高职称证、职称任职文件（或评定结果官方网站查询截图）、个人签名的信用承诺书及单位盖章的专家申报表。</a:t>
            </a:r>
            <a:endParaRPr lang="zh-CN" altLang="en-US" sz="311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5680" y="3389630"/>
            <a:ext cx="10270490" cy="19488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marL="0" indent="0" algn="ctr">
              <a:buNone/>
            </a:pPr>
            <a:r>
              <a:rPr lang="zh-CN" altLang="en-US" sz="7200" b="1">
                <a:latin typeface="微软雅黑" panose="020B0503020204020204" charset="-122"/>
                <a:ea typeface="微软雅黑" panose="020B0503020204020204" charset="-122"/>
              </a:rPr>
              <a:t>一、系统登录</a:t>
            </a:r>
            <a:endParaRPr lang="zh-CN" altLang="en-US" sz="7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946150"/>
          </a:xfrm>
        </p:spPr>
        <p:txBody>
          <a:bodyPr>
            <a:normAutofit fontScale="90000"/>
          </a:bodyPr>
          <a:p>
            <a:r>
              <a:rPr lang="zh-CN" altLang="en-US"/>
              <a:t>上传的申报表需由所在单位盖章，退休人员由退休单位或聘用单位盖章。</a:t>
            </a:r>
            <a:endParaRPr lang="en-US" altLang="zh-CN"/>
          </a:p>
        </p:txBody>
      </p:sp>
      <p:sp>
        <p:nvSpPr>
          <p:cNvPr id="13" name="内容占位符 12"/>
          <p:cNvSpPr/>
          <p:nvPr>
            <p:ph idx="1"/>
          </p:nvPr>
        </p:nvSpPr>
        <p:spPr>
          <a:xfrm>
            <a:off x="608330" y="1757045"/>
            <a:ext cx="10968990" cy="4492625"/>
          </a:xfrm>
        </p:spPr>
        <p:txBody>
          <a:bodyPr/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3190" y="2087245"/>
            <a:ext cx="5273040" cy="2926080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331720"/>
            <a:ext cx="6268085" cy="24371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使用windows系统自带的</a:t>
            </a:r>
            <a:r>
              <a:rPr lang="en-US" altLang="zh-CN"/>
              <a:t>IE</a:t>
            </a:r>
            <a:r>
              <a:rPr lang="zh-CN" altLang="en-US"/>
              <a:t>浏览器（</a:t>
            </a:r>
            <a:r>
              <a:rPr lang="en-US" altLang="zh-CN"/>
              <a:t>IE9</a:t>
            </a:r>
            <a:r>
              <a:rPr lang="zh-CN" altLang="en-US"/>
              <a:t>及以上）</a:t>
            </a:r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89145" y="2554605"/>
            <a:ext cx="2385060" cy="3038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浏览器配置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、系统登录地址：</a:t>
            </a:r>
            <a:r>
              <a:rPr lang="zh-CN" altLang="en-US">
                <a:sym typeface="+mn-ea"/>
              </a:rPr>
              <a:t>https://183.95.190.180:82/TPBidder/memberLogin?type=3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、将系统登录地址设置</a:t>
            </a:r>
            <a:r>
              <a:rPr lang="en-US" altLang="zh-CN"/>
              <a:t>“</a:t>
            </a:r>
            <a:r>
              <a:rPr lang="zh-CN" altLang="en-US"/>
              <a:t>受信任的站点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9595" y="2659380"/>
            <a:ext cx="3223260" cy="3589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20" y="2513965"/>
            <a:ext cx="3080385" cy="40582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570" y="2513965"/>
            <a:ext cx="4335780" cy="39395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浏览器配置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/>
              <a:t>设置自定义安全级别，开放Active</a:t>
            </a:r>
            <a:r>
              <a:rPr lang="en-US" altLang="zh-CN"/>
              <a:t>X</a:t>
            </a:r>
            <a:r>
              <a:rPr lang="zh-CN"/>
              <a:t>的访问权限（相关的都启用），如下图：</a:t>
            </a:r>
            <a:endParaRPr lang="zh-CN"/>
          </a:p>
        </p:txBody>
      </p:sp>
      <p:pic>
        <p:nvPicPr>
          <p:cNvPr id="4" name="图片 -21474824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7258" y="2111375"/>
            <a:ext cx="3533775" cy="415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690" y="2111375"/>
            <a:ext cx="3509645" cy="41230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浏览器配置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、将系统登录地址</a:t>
            </a:r>
            <a:r>
              <a:rPr lang="zh-CN"/>
              <a:t>设置兼容性视图，如下图：</a:t>
            </a:r>
            <a:endParaRPr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0190" y="2503170"/>
            <a:ext cx="3230880" cy="2880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5" y="1923415"/>
            <a:ext cx="3569970" cy="44049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1176655"/>
          </a:xfrm>
        </p:spPr>
        <p:txBody>
          <a:bodyPr>
            <a:normAutofit fontScale="90000"/>
          </a:bodyPr>
          <a:p>
            <a:r>
              <a:rPr lang="zh-CN" altLang="en-US" sz="2665"/>
              <a:t>专家申报网址：https://183.95.190.180:82/TPBidder/memberLogin?type=3</a:t>
            </a:r>
            <a:br>
              <a:rPr lang="zh-CN" altLang="en-US" sz="2665"/>
            </a:br>
            <a:r>
              <a:rPr lang="zh-CN" altLang="en-US" sz="2665"/>
              <a:t>免费注册后登录</a:t>
            </a:r>
            <a:endParaRPr lang="zh-CN" altLang="en-US" sz="2665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110" y="1946910"/>
            <a:ext cx="10464165" cy="52006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endParaRPr lang="zh-CN" altLang="en-US" sz="7200" b="1"/>
          </a:p>
          <a:p>
            <a:pPr marL="0" indent="0" algn="ctr">
              <a:buNone/>
            </a:pPr>
            <a:r>
              <a:rPr lang="zh-CN" altLang="en-US" sz="7200" b="1"/>
              <a:t>二、专家填报</a:t>
            </a:r>
            <a:endParaRPr lang="zh-CN" altLang="en-US" sz="7200" b="1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zh-CN"/>
              <a:t>按照身份证填写个人信息、上传身份证、登记照图片</a:t>
            </a:r>
            <a:endParaRPr lang="zh-CN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07745" y="1977390"/>
            <a:ext cx="9970770" cy="3677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6.xml><?xml version="1.0" encoding="utf-8"?>
<p:tagLst xmlns:p="http://schemas.openxmlformats.org/presentationml/2006/main">
  <p:tag name="KSO_WM_UNIT_PLACING_PICTURE_USER_VIEWPORT" val="{&quot;height&quot;:4536,&quot;width&quot;:5076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7495,&quot;width&quot;:14850}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5.xml><?xml version="1.0" encoding="utf-8"?>
<p:tagLst xmlns:p="http://schemas.openxmlformats.org/presentationml/2006/main">
  <p:tag name="KSO_DOCER_TEMPLATE_OPEN_ONCE_MARK" val="1"/>
  <p:tag name="COMMONDATA" val="eyJoZGlkIjoiN2YxZmY1NmY0YzcxNTYwYTA1MmMzMDJkZTgyMzlmMTI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WPS 演示</Application>
  <PresentationFormat>宽屏</PresentationFormat>
  <Paragraphs>55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专家信息申报操作指南</vt:lpstr>
      <vt:lpstr>PowerPoint 演示文稿</vt:lpstr>
      <vt:lpstr>使用windows系统自带的IE浏览器（IE9及以上）</vt:lpstr>
      <vt:lpstr>浏览器配置</vt:lpstr>
      <vt:lpstr>浏览器配置</vt:lpstr>
      <vt:lpstr>浏览器配置</vt:lpstr>
      <vt:lpstr>申报网址：https://183.95.190.180:82/TPBidder/memberLogin?type=3</vt:lpstr>
      <vt:lpstr>PowerPoint 演示文稿</vt:lpstr>
      <vt:lpstr>按照身份证填写个人信息、上传身份证、登记照</vt:lpstr>
      <vt:lpstr>按照学历证填写学历信息，上传学历证书</vt:lpstr>
      <vt:lpstr>勾选工作单位、所属行业，按照职称证填写职称信息，最高职称证书编号填写职称证书编号和任职文件文号</vt:lpstr>
      <vt:lpstr>上传职称证及职称任职文件或官网查询截图</vt:lpstr>
      <vt:lpstr>按照执业资格证填写相关信息，上传执业资格证及官网查询截图</vt:lpstr>
      <vt:lpstr>武汉以外地区的手机号码须在号码前加“0”</vt:lpstr>
      <vt:lpstr>按照地域勾选所在地区，填写开户银行及帐号</vt:lpstr>
      <vt:lpstr>依据职称专业与从事工作填写主要工作经历及业绩，填写不能过于简单。</vt:lpstr>
      <vt:lpstr>专家填报专业最多为2个二级专业、6个三级专业</vt:lpstr>
      <vt:lpstr>填写回避单位信息，包括近三年任职（包括一般职务）、担任顾问、持股等有经济利益关系的单位</vt:lpstr>
      <vt:lpstr>专家提交的内容包含个人照片、身份证正反面、执业资格证、学历证、最高职称证、职称任职文件（或评定结果官方网站查询截图）、个人签名的信用承诺书及单位盖章的专家申报表。</vt:lpstr>
      <vt:lpstr>上传的申报表需由所在单位盖章，退休人员由退休单位或聘用单位盖章。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198</cp:revision>
  <dcterms:created xsi:type="dcterms:W3CDTF">2019-06-19T02:08:00Z</dcterms:created>
  <dcterms:modified xsi:type="dcterms:W3CDTF">2022-09-06T07:14:35Z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2FDA4EF6405A4B12AECE2332DC202C67</vt:lpwstr>
  </property>
</Properties>
</file>