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1473" r:id="rId3"/>
    <p:sldId id="1474" r:id="rId5"/>
    <p:sldId id="1602" r:id="rId6"/>
    <p:sldId id="1571" r:id="rId7"/>
    <p:sldId id="1659" r:id="rId8"/>
    <p:sldId id="1694" r:id="rId9"/>
    <p:sldId id="1737" r:id="rId10"/>
    <p:sldId id="1738" r:id="rId11"/>
    <p:sldId id="1739" r:id="rId12"/>
    <p:sldId id="1740" r:id="rId13"/>
    <p:sldId id="1741" r:id="rId14"/>
    <p:sldId id="1779" r:id="rId15"/>
    <p:sldId id="1806" r:id="rId16"/>
    <p:sldId id="1716" r:id="rId17"/>
    <p:sldId id="1717" r:id="rId18"/>
    <p:sldId id="1771" r:id="rId19"/>
    <p:sldId id="1772" r:id="rId20"/>
    <p:sldId id="1773" r:id="rId21"/>
    <p:sldId id="1774" r:id="rId22"/>
    <p:sldId id="1775" r:id="rId23"/>
    <p:sldId id="1851" r:id="rId24"/>
    <p:sldId id="1833" r:id="rId25"/>
    <p:sldId id="1621" r:id="rId26"/>
  </p:sldIdLst>
  <p:sldSz cx="12192000" cy="6858000"/>
  <p:notesSz cx="9144000" cy="6858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898DADEE-EE20-49DC-BD15-8F1355C2E0C1}">
          <p14:sldIdLst>
            <p14:sldId id="1473"/>
            <p14:sldId id="1474"/>
            <p14:sldId id="1602"/>
            <p14:sldId id="1571"/>
            <p14:sldId id="1659"/>
            <p14:sldId id="1694"/>
            <p14:sldId id="1737"/>
            <p14:sldId id="1738"/>
            <p14:sldId id="1739"/>
            <p14:sldId id="1740"/>
            <p14:sldId id="1741"/>
            <p14:sldId id="1779"/>
            <p14:sldId id="1806"/>
            <p14:sldId id="1716"/>
            <p14:sldId id="1717"/>
            <p14:sldId id="1771"/>
            <p14:sldId id="1772"/>
            <p14:sldId id="1773"/>
            <p14:sldId id="1774"/>
            <p14:sldId id="1775"/>
            <p14:sldId id="1851"/>
            <p14:sldId id="1833"/>
            <p14:sldId id="16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55" userDrawn="1">
          <p15:clr>
            <a:srgbClr val="A4A3A4"/>
          </p15:clr>
        </p15:guide>
        <p15:guide id="2" pos="382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TKO" initials="s" lastIdx="15" clrIdx="0"/>
  <p:cmAuthor id="2" name="lujian" initials="lj" lastIdx="0" clrIdx="1"/>
  <p:cmAuthor id="3" name="曹伟男" initials="曹伟男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0C0"/>
    <a:srgbClr val="4F81BD"/>
    <a:srgbClr val="C00000"/>
    <a:srgbClr val="CF391B"/>
    <a:srgbClr val="F19E5A"/>
    <a:srgbClr val="953735"/>
    <a:srgbClr val="8BBD45"/>
    <a:srgbClr val="FFC000"/>
    <a:srgbClr val="5D4C84"/>
    <a:srgbClr val="7C6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1" autoAdjust="0"/>
    <p:restoredTop sz="83580" autoAdjust="0"/>
  </p:normalViewPr>
  <p:slideViewPr>
    <p:cSldViewPr showGuides="1">
      <p:cViewPr varScale="1">
        <p:scale>
          <a:sx n="62" d="100"/>
          <a:sy n="62" d="100"/>
        </p:scale>
        <p:origin x="1032" y="42"/>
      </p:cViewPr>
      <p:guideLst>
        <p:guide orient="horz" pos="2255"/>
        <p:guide pos="38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notesViewPr>
    <p:cSldViewPr>
      <p:cViewPr varScale="1">
        <p:scale>
          <a:sx n="118" d="100"/>
          <a:sy n="118" d="100"/>
        </p:scale>
        <p:origin x="2322" y="96"/>
      </p:cViewPr>
      <p:guideLst>
        <p:guide orient="horz" pos="2255"/>
        <p:guide pos="287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26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1FEA9-37C1-425C-BED7-23A18369F4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3E80B-A8AD-47C8-A9BF-BBECD068CAD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5D267-BD40-4909-927A-AB97C2A26D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D6345-CFE7-4B18-9155-4551003691A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7BC9C-82C5-4A70-8201-1B876EEB66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7BC9C-82C5-4A70-8201-1B876EEB66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7BC9C-82C5-4A70-8201-1B876EEB66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7BC9C-82C5-4A70-8201-1B876EEB66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退库以后无法登录系统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7BC9C-82C5-4A70-8201-1B876EEB66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6345-CFE7-4B18-9155-4551003691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7BC9C-82C5-4A70-8201-1B876EEB66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7BC9C-82C5-4A70-8201-1B876EEB66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7BC9C-82C5-4A70-8201-1B876EEB66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7BC9C-82C5-4A70-8201-1B876EEB66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7BC9C-82C5-4A70-8201-1B876EEB66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6345-CFE7-4B18-9155-4551003691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7BC9C-82C5-4A70-8201-1B876EEB66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7BC9C-82C5-4A70-8201-1B876EEB66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7BC9C-82C5-4A70-8201-1B876EEB66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6345-CFE7-4B18-9155-4551003691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7BC9C-82C5-4A70-8201-1B876EEB66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6345-CFE7-4B18-9155-4551003691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7BC9C-82C5-4A70-8201-1B876EEB66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7BC9C-82C5-4A70-8201-1B876EEB66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7BC9C-82C5-4A70-8201-1B876EEB66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7BC9C-82C5-4A70-8201-1B876EEB66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hidden="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969" y="-1807888"/>
            <a:ext cx="6901271" cy="9762575"/>
          </a:xfrm>
          <a:prstGeom prst="rect">
            <a:avLst/>
          </a:prstGeom>
        </p:spPr>
      </p:pic>
      <p:sp>
        <p:nvSpPr>
          <p:cNvPr id="18" name="矩形 17"/>
          <p:cNvSpPr/>
          <p:nvPr userDrawn="1"/>
        </p:nvSpPr>
        <p:spPr>
          <a:xfrm>
            <a:off x="0" y="5085184"/>
            <a:ext cx="12192000" cy="18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1C97D2"/>
              </a:solidFill>
            </a:endParaRPr>
          </a:p>
        </p:txBody>
      </p:sp>
      <p:sp>
        <p:nvSpPr>
          <p:cNvPr id="19" name="矩形 18" hidden="1"/>
          <p:cNvSpPr/>
          <p:nvPr userDrawn="1"/>
        </p:nvSpPr>
        <p:spPr>
          <a:xfrm>
            <a:off x="719403" y="6525345"/>
            <a:ext cx="114188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江苏国泰新点软件有限公司</a:t>
            </a:r>
            <a:endParaRPr lang="zh-CN" altLang="en-US" sz="14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1" y="116632"/>
            <a:ext cx="1488163" cy="475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6021293"/>
            <a:ext cx="1230169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6021293"/>
            <a:ext cx="1230169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6021293"/>
            <a:ext cx="1230169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6021293"/>
            <a:ext cx="1230169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6021293"/>
            <a:ext cx="1230169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6021293"/>
            <a:ext cx="1230169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8" y="6021293"/>
            <a:ext cx="1498265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8" y="6021293"/>
            <a:ext cx="1498265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8" y="6021293"/>
            <a:ext cx="1498265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8" y="6021293"/>
            <a:ext cx="1498265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 flipH="1">
            <a:off x="239350" y="101882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98072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800">
              <a:latin typeface="Calibri" panose="020F0502020204030204" pitchFamily="34" charset="0"/>
            </a:endParaRPr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289422" y="188641"/>
            <a:ext cx="8802127" cy="687041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方正大黑简体" panose="03000509000000000000" pitchFamily="65" charset="-122"/>
                <a:ea typeface="方正大黑简体" panose="03000509000000000000" pitchFamily="65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4" t="30682" r="44965" b="27679"/>
          <a:stretch>
            <a:fillRect/>
          </a:stretch>
        </p:blipFill>
        <p:spPr>
          <a:xfrm>
            <a:off x="11140350" y="6237312"/>
            <a:ext cx="841357" cy="4320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8" y="6021293"/>
            <a:ext cx="1498265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8" y="6021293"/>
            <a:ext cx="1498265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8" y="6021293"/>
            <a:ext cx="1498265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8" y="6021293"/>
            <a:ext cx="1498265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8" y="6021293"/>
            <a:ext cx="1498265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8" y="6021293"/>
            <a:ext cx="1498265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8" y="6021293"/>
            <a:ext cx="1498265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8" y="6021293"/>
            <a:ext cx="1498265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8" y="6021293"/>
            <a:ext cx="1498265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8" y="6021293"/>
            <a:ext cx="1498265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 flipH="1">
            <a:off x="239350" y="101882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98072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800">
              <a:latin typeface="Calibri" panose="020F0502020204030204" pitchFamily="34" charset="0"/>
            </a:endParaRPr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289422" y="188641"/>
            <a:ext cx="8802127" cy="687041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方正大黑简体" panose="03000509000000000000" pitchFamily="65" charset="-122"/>
                <a:ea typeface="方正大黑简体" panose="03000509000000000000" pitchFamily="65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60496" y="6093296"/>
            <a:ext cx="1080120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8" y="6021293"/>
            <a:ext cx="1498265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8" y="6021293"/>
            <a:ext cx="1498265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8" y="6021293"/>
            <a:ext cx="1498265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8" y="6021293"/>
            <a:ext cx="1498265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8" y="6021293"/>
            <a:ext cx="1498265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8" y="6021293"/>
            <a:ext cx="1498265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8" y="6021293"/>
            <a:ext cx="1498265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8" y="6021293"/>
            <a:ext cx="1498265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8" y="6021293"/>
            <a:ext cx="1498265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8" y="6021293"/>
            <a:ext cx="1498265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60496" y="6093296"/>
            <a:ext cx="1080120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8" y="6021293"/>
            <a:ext cx="1498265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8" y="6021293"/>
            <a:ext cx="1498265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8" y="6021293"/>
            <a:ext cx="1498265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8" y="6021293"/>
            <a:ext cx="1498265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8" y="6021293"/>
            <a:ext cx="1498265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8" y="6021293"/>
            <a:ext cx="1498265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8" y="6021293"/>
            <a:ext cx="1498265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8" y="6021293"/>
            <a:ext cx="1498265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8" y="6021293"/>
            <a:ext cx="1498265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8" y="6021293"/>
            <a:ext cx="1498265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60496" y="6093296"/>
            <a:ext cx="1080120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8" y="6021293"/>
            <a:ext cx="1498265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8" y="6021293"/>
            <a:ext cx="1498265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8" y="6021293"/>
            <a:ext cx="1498265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2544" y="6309320"/>
            <a:ext cx="864096" cy="4032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2544" y="6309320"/>
            <a:ext cx="864096" cy="4032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5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2544" y="6309320"/>
            <a:ext cx="864096" cy="4032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2544" y="6309320"/>
            <a:ext cx="864096" cy="4032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2544" y="6309320"/>
            <a:ext cx="864096" cy="4032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8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2544" y="6309320"/>
            <a:ext cx="864096" cy="4032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9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2544" y="6309320"/>
            <a:ext cx="864096" cy="4032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60496" y="6093296"/>
            <a:ext cx="1080120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0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2544" y="6309320"/>
            <a:ext cx="864096" cy="4032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2544" y="6309320"/>
            <a:ext cx="864096" cy="4032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2544" y="6309320"/>
            <a:ext cx="864096" cy="4032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2544" y="6309320"/>
            <a:ext cx="864096" cy="4032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6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2544" y="6309320"/>
            <a:ext cx="864096" cy="4032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sp>
        <p:nvSpPr>
          <p:cNvPr id="4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7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2544" y="6309320"/>
            <a:ext cx="864096" cy="4032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8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2544" y="6309320"/>
            <a:ext cx="864096" cy="4032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9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2544" y="6309320"/>
            <a:ext cx="864096" cy="4032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0536" y="6217419"/>
            <a:ext cx="1080120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6021293"/>
            <a:ext cx="1230169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0536" y="6217419"/>
            <a:ext cx="1080120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8" y="6021293"/>
            <a:ext cx="1498265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8" y="6021293"/>
            <a:ext cx="1498265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8" y="6021293"/>
            <a:ext cx="1498265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0536" y="6217419"/>
            <a:ext cx="1080120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8" y="6021293"/>
            <a:ext cx="1498265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8" y="6021293"/>
            <a:ext cx="1498265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8" y="6021293"/>
            <a:ext cx="1498265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512" y="6140251"/>
            <a:ext cx="1419396" cy="695329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6021293"/>
            <a:ext cx="1230169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60496" y="6093296"/>
            <a:ext cx="1080120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224997" y="96190"/>
            <a:ext cx="836728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239353" y="1019398"/>
            <a:ext cx="885219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87867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8" y="6021293"/>
            <a:ext cx="1498265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2" Type="http://schemas.openxmlformats.org/officeDocument/2006/relationships/theme" Target="../theme/theme1.xml"/><Relationship Id="rId81" Type="http://schemas.openxmlformats.org/officeDocument/2006/relationships/image" Target="../media/image7.jpeg"/><Relationship Id="rId80" Type="http://schemas.openxmlformats.org/officeDocument/2006/relationships/slideLayout" Target="../slideLayouts/slideLayout80.xml"/><Relationship Id="rId8" Type="http://schemas.openxmlformats.org/officeDocument/2006/relationships/slideLayout" Target="../slideLayouts/slideLayout8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.xml"/><Relationship Id="rId69" Type="http://schemas.openxmlformats.org/officeDocument/2006/relationships/slideLayout" Target="../slideLayouts/slideLayout69.xml"/><Relationship Id="rId68" Type="http://schemas.openxmlformats.org/officeDocument/2006/relationships/slideLayout" Target="../slideLayouts/slideLayout68.xml"/><Relationship Id="rId67" Type="http://schemas.openxmlformats.org/officeDocument/2006/relationships/slideLayout" Target="../slideLayouts/slideLayout67.xml"/><Relationship Id="rId66" Type="http://schemas.openxmlformats.org/officeDocument/2006/relationships/slideLayout" Target="../slideLayouts/slideLayout66.xml"/><Relationship Id="rId65" Type="http://schemas.openxmlformats.org/officeDocument/2006/relationships/slideLayout" Target="../slideLayouts/slideLayout65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0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.xml"/><Relationship Id="rId59" Type="http://schemas.openxmlformats.org/officeDocument/2006/relationships/slideLayout" Target="../slideLayouts/slideLayout59.xml"/><Relationship Id="rId58" Type="http://schemas.openxmlformats.org/officeDocument/2006/relationships/slideLayout" Target="../slideLayouts/slideLayout58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54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.xml"/><Relationship Id="rId49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1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9.xml"/><Relationship Id="rId2" Type="http://schemas.openxmlformats.org/officeDocument/2006/relationships/image" Target="../media/image19.png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7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tags" Target="../tags/tag9.xml"/><Relationship Id="rId2" Type="http://schemas.openxmlformats.org/officeDocument/2006/relationships/image" Target="../media/image20.png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7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7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tags" Target="../tags/tag12.xml"/><Relationship Id="rId2" Type="http://schemas.openxmlformats.org/officeDocument/2006/relationships/image" Target="../media/image28.png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8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9.xml"/><Relationship Id="rId2" Type="http://schemas.openxmlformats.org/officeDocument/2006/relationships/image" Target="../media/image31.png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9.xml"/><Relationship Id="rId3" Type="http://schemas.openxmlformats.org/officeDocument/2006/relationships/image" Target="../media/image32.pn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79.xml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79.xml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79.xml"/><Relationship Id="rId3" Type="http://schemas.openxmlformats.org/officeDocument/2006/relationships/image" Target="../media/image37.png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79.xml"/><Relationship Id="rId2" Type="http://schemas.openxmlformats.org/officeDocument/2006/relationships/image" Target="../media/image38.png"/><Relationship Id="rId1" Type="http://schemas.openxmlformats.org/officeDocument/2006/relationships/tags" Target="../tags/tag22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79.xml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9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79.xml"/><Relationship Id="rId5" Type="http://schemas.openxmlformats.org/officeDocument/2006/relationships/image" Target="../media/image11.png"/><Relationship Id="rId4" Type="http://schemas.openxmlformats.org/officeDocument/2006/relationships/tags" Target="../tags/tag6.xml"/><Relationship Id="rId3" Type="http://schemas.openxmlformats.org/officeDocument/2006/relationships/image" Target="../media/image10.png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9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9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9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5379" y="1771298"/>
            <a:ext cx="11161240" cy="829945"/>
          </a:xfrm>
          <a:prstGeom prst="rect">
            <a:avLst/>
          </a:prstGeom>
          <a:ln>
            <a:noFill/>
          </a:ln>
          <a:effectLst/>
        </p:spPr>
        <p:txBody>
          <a:bodyPr wrap="square" lIns="0" rIns="0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sz="4800" b="1" kern="100" dirty="0">
                <a:latin typeface="Times New Roman" panose="02020603050405020304" pitchFamily="18" charset="0"/>
              </a:rPr>
              <a:t>省综合专家库子系统功能介绍</a:t>
            </a:r>
            <a:endParaRPr lang="zh-CN" altLang="zh-CN" sz="4800" b="1" kern="100" dirty="0">
              <a:latin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92855" y="5588635"/>
            <a:ext cx="555180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spc="900" dirty="0"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湖北省公共资源交易监督管理局</a:t>
            </a:r>
            <a:endParaRPr lang="zh-CN" altLang="en-US" sz="2000" kern="10000" spc="300" dirty="0">
              <a:solidFill>
                <a:schemeClr val="bg1"/>
              </a:solidFill>
              <a:effectLst>
                <a:reflection blurRad="1270000" stA="45000" endPos="65000" dist="12700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9380" y="116840"/>
            <a:ext cx="1584325" cy="575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1255">
        <p:wipe/>
      </p:transition>
    </mc:Choice>
    <mc:Fallback>
      <p:transition spd="slow" advTm="1255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1"/>
          <p:cNvSpPr>
            <a:spLocks noGrp="1"/>
          </p:cNvSpPr>
          <p:nvPr>
            <p:ph type="title"/>
          </p:nvPr>
        </p:nvSpPr>
        <p:spPr>
          <a:xfrm>
            <a:off x="119336" y="293687"/>
            <a:ext cx="8802127" cy="645160"/>
          </a:xfrm>
        </p:spPr>
        <p:txBody>
          <a:bodyPr/>
          <a:lstStyle/>
          <a:p>
            <a:r>
              <a:rPr lang="zh-CN" altLang="en-US" dirty="0"/>
              <a:t>评标专家</a:t>
            </a:r>
            <a:r>
              <a:rPr lang="en-US" altLang="zh-CN" dirty="0"/>
              <a:t>--</a:t>
            </a:r>
            <a:r>
              <a:rPr dirty="0"/>
              <a:t>完善个人信息</a:t>
            </a:r>
            <a:endParaRPr dirty="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9380" y="1124585"/>
            <a:ext cx="11862435" cy="5499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1"/>
          <p:cNvSpPr>
            <a:spLocks noGrp="1"/>
          </p:cNvSpPr>
          <p:nvPr>
            <p:ph type="title"/>
          </p:nvPr>
        </p:nvSpPr>
        <p:spPr>
          <a:xfrm>
            <a:off x="119336" y="293687"/>
            <a:ext cx="8802127" cy="645160"/>
          </a:xfrm>
        </p:spPr>
        <p:txBody>
          <a:bodyPr/>
          <a:lstStyle/>
          <a:p>
            <a:r>
              <a:rPr lang="zh-CN" altLang="en-US" dirty="0"/>
              <a:t>评标专家</a:t>
            </a:r>
            <a:r>
              <a:rPr lang="en-US" altLang="zh-CN" dirty="0"/>
              <a:t>--</a:t>
            </a:r>
            <a:r>
              <a:rPr dirty="0"/>
              <a:t>个人信息维护</a:t>
            </a:r>
            <a:endParaRPr dirty="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79425" y="1917065"/>
            <a:ext cx="9811385" cy="4705350"/>
          </a:xfrm>
          <a:prstGeom prst="rect">
            <a:avLst/>
          </a:prstGeom>
        </p:spPr>
      </p:pic>
      <p:sp>
        <p:nvSpPr>
          <p:cNvPr id="16" name="矩形 15"/>
          <p:cNvSpPr/>
          <p:nvPr>
            <p:custDataLst>
              <p:tags r:id="rId3"/>
            </p:custDataLst>
          </p:nvPr>
        </p:nvSpPr>
        <p:spPr>
          <a:xfrm>
            <a:off x="407670" y="1196975"/>
            <a:ext cx="9974580" cy="64516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Aft>
                <a:spcPts val="0"/>
              </a:spcAft>
            </a:pPr>
            <a:r>
              <a:rPr lang="zh-CN" b="1" dirty="0" smtClean="0">
                <a:solidFill>
                  <a:srgbClr val="FF0000"/>
                </a:solidFill>
              </a:rPr>
              <a:t>需审核的信息：</a:t>
            </a:r>
            <a:r>
              <a:rPr b="1" dirty="0" smtClean="0">
                <a:solidFill>
                  <a:srgbClr val="FF0000"/>
                </a:solidFill>
              </a:rPr>
              <a:t>工作单位、工作单位信用代码、所在地区、库别、专家专业信息、回避单位信息、04照片及扫描件（1至8）</a:t>
            </a:r>
            <a:endParaRPr b="1" dirty="0" smtClean="0">
              <a:solidFill>
                <a:srgbClr val="FF0000"/>
              </a:solidFill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360" y="1845310"/>
            <a:ext cx="9284970" cy="4780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615" y="2348865"/>
            <a:ext cx="10800715" cy="3736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7805" y="1842135"/>
            <a:ext cx="10083800" cy="4728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1"/>
          <p:cNvSpPr>
            <a:spLocks noGrp="1"/>
          </p:cNvSpPr>
          <p:nvPr>
            <p:ph type="title"/>
          </p:nvPr>
        </p:nvSpPr>
        <p:spPr>
          <a:xfrm>
            <a:off x="119336" y="293687"/>
            <a:ext cx="8802127" cy="645160"/>
          </a:xfrm>
        </p:spPr>
        <p:txBody>
          <a:bodyPr/>
          <a:lstStyle/>
          <a:p>
            <a:r>
              <a:rPr lang="zh-CN" altLang="en-US" dirty="0"/>
              <a:t>评标专家</a:t>
            </a:r>
            <a:r>
              <a:rPr lang="en-US" altLang="zh-CN" dirty="0"/>
              <a:t>--</a:t>
            </a:r>
            <a:r>
              <a:rPr dirty="0"/>
              <a:t>考评结果查询及异议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9230" y="1088390"/>
            <a:ext cx="11808460" cy="57384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25" y="1556385"/>
            <a:ext cx="11304905" cy="46513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370" y="2564765"/>
            <a:ext cx="10526395" cy="26162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25" y="1845310"/>
            <a:ext cx="10787380" cy="4313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1"/>
          <p:cNvSpPr>
            <a:spLocks noGrp="1"/>
          </p:cNvSpPr>
          <p:nvPr>
            <p:ph type="title"/>
          </p:nvPr>
        </p:nvSpPr>
        <p:spPr>
          <a:xfrm>
            <a:off x="119336" y="293687"/>
            <a:ext cx="8802127" cy="645160"/>
          </a:xfrm>
        </p:spPr>
        <p:txBody>
          <a:bodyPr/>
          <a:lstStyle/>
          <a:p>
            <a:r>
              <a:rPr lang="zh-CN" altLang="en-US" dirty="0"/>
              <a:t>评标专家</a:t>
            </a:r>
            <a:r>
              <a:rPr lang="en-US" altLang="zh-CN" dirty="0"/>
              <a:t>--</a:t>
            </a:r>
            <a:r>
              <a:rPr dirty="0"/>
              <a:t>退库申请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5280" y="2348865"/>
            <a:ext cx="11558270" cy="3442970"/>
          </a:xfrm>
          <a:prstGeom prst="rect">
            <a:avLst/>
          </a:prstGeom>
        </p:spPr>
      </p:pic>
      <p:sp>
        <p:nvSpPr>
          <p:cNvPr id="16" name="矩形 15"/>
          <p:cNvSpPr/>
          <p:nvPr>
            <p:custDataLst>
              <p:tags r:id="rId3"/>
            </p:custDataLst>
          </p:nvPr>
        </p:nvSpPr>
        <p:spPr>
          <a:xfrm>
            <a:off x="335280" y="1208405"/>
            <a:ext cx="10532110" cy="101473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Aft>
                <a:spcPts val="0"/>
              </a:spcAft>
            </a:pPr>
            <a:r>
              <a:rPr lang="zh-CN" altLang="en-US" sz="2000" b="1" dirty="0" smtClean="0"/>
              <a:t>评标专家</a:t>
            </a:r>
            <a:r>
              <a:rPr lang="zh-CN" sz="2000" b="1" dirty="0" smtClean="0"/>
              <a:t>可通过【退库申请】功能，选择退库理由和退库日期并上传相关文件后提交退库申请，经专家管理人员审核通过后完成退库</a:t>
            </a:r>
            <a:endParaRPr lang="zh-CN" sz="2000" b="1" dirty="0" smtClean="0"/>
          </a:p>
          <a:p>
            <a:pPr>
              <a:spcAft>
                <a:spcPts val="0"/>
              </a:spcAft>
            </a:pPr>
            <a:r>
              <a:rPr lang="zh-CN" sz="2000" b="1" dirty="0" smtClean="0">
                <a:solidFill>
                  <a:srgbClr val="FF0000"/>
                </a:solidFill>
              </a:rPr>
              <a:t>注意：退库以后无法再登录系统</a:t>
            </a:r>
            <a:endParaRPr lang="zh-CN" sz="2000" b="1" dirty="0" smtClean="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560" y="2493010"/>
            <a:ext cx="9145905" cy="38246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685" y="3068955"/>
            <a:ext cx="4914900" cy="2635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00502" y="1250873"/>
            <a:ext cx="4569460" cy="4399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Ebrima" panose="02000000000000000000" pitchFamily="2" charset="0"/>
              </a:rPr>
              <a:t>03</a:t>
            </a:r>
            <a:endParaRPr lang="zh-CN" altLang="en-US" sz="28000" b="1" dirty="0">
              <a:solidFill>
                <a:schemeClr val="accent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702" y="3140776"/>
            <a:ext cx="4579216" cy="602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PART  THREE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41274" y="2319094"/>
            <a:ext cx="19234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常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 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见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 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问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 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题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836346" y="3036861"/>
            <a:ext cx="6796586" cy="123230"/>
            <a:chOff x="4836346" y="2830129"/>
            <a:chExt cx="6796586" cy="123230"/>
          </a:xfrm>
          <a:solidFill>
            <a:schemeClr val="bg1">
              <a:lumMod val="65000"/>
            </a:schemeClr>
          </a:solidFill>
        </p:grpSpPr>
        <p:cxnSp>
          <p:nvCxnSpPr>
            <p:cNvPr id="11" name="直接连接符 10"/>
            <p:cNvCxnSpPr/>
            <p:nvPr/>
          </p:nvCxnSpPr>
          <p:spPr>
            <a:xfrm>
              <a:off x="4959176" y="2879278"/>
              <a:ext cx="6550926" cy="27296"/>
            </a:xfrm>
            <a:prstGeom prst="lin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 11"/>
            <p:cNvSpPr/>
            <p:nvPr/>
          </p:nvSpPr>
          <p:spPr>
            <a:xfrm>
              <a:off x="4836346" y="2830529"/>
              <a:ext cx="122830" cy="12283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11510102" y="2830129"/>
              <a:ext cx="122830" cy="12283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1"/>
          <p:cNvSpPr>
            <a:spLocks noGrp="1"/>
          </p:cNvSpPr>
          <p:nvPr>
            <p:ph type="title"/>
          </p:nvPr>
        </p:nvSpPr>
        <p:spPr>
          <a:xfrm>
            <a:off x="119336" y="293687"/>
            <a:ext cx="8802127" cy="645160"/>
          </a:xfrm>
        </p:spPr>
        <p:txBody>
          <a:bodyPr/>
          <a:lstStyle/>
          <a:p>
            <a:r>
              <a:rPr lang="zh-CN" altLang="en-US" dirty="0"/>
              <a:t>常见问题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0560685" y="6093460"/>
            <a:ext cx="136779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426720" y="1282700"/>
            <a:ext cx="10532110" cy="39878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Aft>
                <a:spcPts val="0"/>
              </a:spcAft>
            </a:pPr>
            <a:r>
              <a:rPr lang="zh-CN" sz="2000" b="1" dirty="0" smtClean="0">
                <a:solidFill>
                  <a:srgbClr val="FF0000"/>
                </a:solidFill>
              </a:rPr>
              <a:t>问题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1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：评标专家“入库学习”时无法打开学习课件</a:t>
            </a:r>
            <a:endParaRPr lang="zh-CN" alt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7670" y="1772920"/>
            <a:ext cx="10532110" cy="39878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1</a:t>
            </a:r>
            <a:r>
              <a:rPr lang="zh-CN" altLang="en-US" sz="2000" dirty="0" smtClean="0">
                <a:solidFill>
                  <a:schemeClr val="tx1"/>
                </a:solidFill>
              </a:rPr>
              <a:t>、安装专家库系统驱动</a:t>
            </a:r>
            <a:endParaRPr lang="zh-CN" alt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3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2312035"/>
            <a:ext cx="8481060" cy="38995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1"/>
          <p:cNvSpPr>
            <a:spLocks noGrp="1"/>
          </p:cNvSpPr>
          <p:nvPr>
            <p:ph type="title"/>
          </p:nvPr>
        </p:nvSpPr>
        <p:spPr>
          <a:xfrm>
            <a:off x="119336" y="293687"/>
            <a:ext cx="8802127" cy="645160"/>
          </a:xfrm>
        </p:spPr>
        <p:txBody>
          <a:bodyPr/>
          <a:lstStyle/>
          <a:p>
            <a:r>
              <a:rPr lang="zh-CN" altLang="en-US" dirty="0"/>
              <a:t>常见问题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0560685" y="6093460"/>
            <a:ext cx="136779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426720" y="1282700"/>
            <a:ext cx="10532110" cy="39878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Aft>
                <a:spcPts val="0"/>
              </a:spcAft>
            </a:pPr>
            <a:r>
              <a:rPr lang="zh-CN" sz="2000" b="1" dirty="0" smtClean="0">
                <a:solidFill>
                  <a:srgbClr val="FF0000"/>
                </a:solidFill>
              </a:rPr>
              <a:t>问题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1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：评标专家“入库学习”时无法打开学习课件</a:t>
            </a:r>
            <a:endParaRPr lang="zh-CN" alt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7670" y="1772920"/>
            <a:ext cx="10532110" cy="39878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Aft>
                <a:spcPts val="0"/>
              </a:spcAft>
            </a:pPr>
            <a:r>
              <a:rPr sz="2000" dirty="0" smtClean="0">
                <a:solidFill>
                  <a:schemeClr val="tx1"/>
                </a:solidFill>
              </a:rPr>
              <a:t>2、使用IE9及以上版本浏览器，将专家系统网址设置成“受信任的站点”</a:t>
            </a:r>
            <a:endParaRPr sz="2000" dirty="0" smtClean="0">
              <a:solidFill>
                <a:schemeClr val="tx1"/>
              </a:solidFill>
            </a:endParaRPr>
          </a:p>
        </p:txBody>
      </p:sp>
      <p:pic>
        <p:nvPicPr>
          <p:cNvPr id="3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79425" y="2348865"/>
            <a:ext cx="7861300" cy="38995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1"/>
          <p:cNvSpPr>
            <a:spLocks noGrp="1"/>
          </p:cNvSpPr>
          <p:nvPr>
            <p:ph type="title"/>
          </p:nvPr>
        </p:nvSpPr>
        <p:spPr>
          <a:xfrm>
            <a:off x="119336" y="293687"/>
            <a:ext cx="8802127" cy="645160"/>
          </a:xfrm>
        </p:spPr>
        <p:txBody>
          <a:bodyPr/>
          <a:lstStyle/>
          <a:p>
            <a:r>
              <a:rPr lang="zh-CN" altLang="en-US" dirty="0"/>
              <a:t>常见问题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0560685" y="6093460"/>
            <a:ext cx="136779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426720" y="1282700"/>
            <a:ext cx="10532110" cy="39878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Aft>
                <a:spcPts val="0"/>
              </a:spcAft>
            </a:pPr>
            <a:r>
              <a:rPr lang="zh-CN" sz="2000" b="1" dirty="0" smtClean="0">
                <a:solidFill>
                  <a:srgbClr val="FF0000"/>
                </a:solidFill>
              </a:rPr>
              <a:t>问题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1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：评标专家“入库学习”时无法打开学习课件</a:t>
            </a:r>
            <a:endParaRPr lang="zh-CN" alt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7670" y="1772920"/>
            <a:ext cx="10532110" cy="39878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Aft>
                <a:spcPts val="0"/>
              </a:spcAft>
            </a:pPr>
            <a:r>
              <a:rPr sz="2000" dirty="0" smtClean="0">
                <a:solidFill>
                  <a:schemeClr val="tx1"/>
                </a:solidFill>
              </a:rPr>
              <a:t>3、点击“自定义级别”，将ActiveX控件和插件下面的选项全部“启用”：</a:t>
            </a:r>
            <a:endParaRPr sz="2000" dirty="0" smtClean="0">
              <a:solidFill>
                <a:schemeClr val="tx1"/>
              </a:solidFill>
            </a:endParaRPr>
          </a:p>
        </p:txBody>
      </p:sp>
      <p:pic>
        <p:nvPicPr>
          <p:cNvPr id="3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26720" y="2364740"/>
            <a:ext cx="10606405" cy="3535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" y="2329180"/>
            <a:ext cx="10621010" cy="40855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1"/>
          <p:cNvSpPr>
            <a:spLocks noGrp="1"/>
          </p:cNvSpPr>
          <p:nvPr>
            <p:ph type="title"/>
          </p:nvPr>
        </p:nvSpPr>
        <p:spPr>
          <a:xfrm>
            <a:off x="119336" y="293687"/>
            <a:ext cx="8802127" cy="645160"/>
          </a:xfrm>
        </p:spPr>
        <p:txBody>
          <a:bodyPr/>
          <a:lstStyle/>
          <a:p>
            <a:r>
              <a:rPr lang="zh-CN" altLang="en-US" dirty="0"/>
              <a:t>常见问题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0560685" y="6093460"/>
            <a:ext cx="136779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426720" y="1282700"/>
            <a:ext cx="10532110" cy="39878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Aft>
                <a:spcPts val="0"/>
              </a:spcAft>
            </a:pPr>
            <a:r>
              <a:rPr lang="zh-CN" sz="2000" b="1" dirty="0" smtClean="0">
                <a:solidFill>
                  <a:srgbClr val="FF0000"/>
                </a:solidFill>
              </a:rPr>
              <a:t>问题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1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：评标专家“入库学习”时无法打开学习课件</a:t>
            </a:r>
            <a:endParaRPr lang="zh-CN" alt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7670" y="1772920"/>
            <a:ext cx="10532110" cy="39878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Aft>
                <a:spcPts val="0"/>
              </a:spcAft>
            </a:pPr>
            <a:r>
              <a:rPr sz="2000" dirty="0" smtClean="0">
                <a:solidFill>
                  <a:schemeClr val="tx1"/>
                </a:solidFill>
              </a:rPr>
              <a:t>4、设置“兼容性视图”。随后访问系统时，浏览器有弹出加载控件的提示，则全部点击运行。</a:t>
            </a:r>
            <a:endParaRPr sz="2000" dirty="0" smtClean="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26720" y="2348865"/>
            <a:ext cx="10358755" cy="3601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-2147482523" descr="XBG0%S[U9~@P`4AFQ2ENI9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515" y="2277110"/>
            <a:ext cx="8749665" cy="4219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1"/>
          <p:cNvSpPr>
            <a:spLocks noGrp="1"/>
          </p:cNvSpPr>
          <p:nvPr>
            <p:ph type="title"/>
          </p:nvPr>
        </p:nvSpPr>
        <p:spPr>
          <a:xfrm>
            <a:off x="119336" y="293687"/>
            <a:ext cx="8802127" cy="645160"/>
          </a:xfrm>
        </p:spPr>
        <p:txBody>
          <a:bodyPr/>
          <a:lstStyle/>
          <a:p>
            <a:r>
              <a:rPr lang="zh-CN" altLang="en-US" dirty="0"/>
              <a:t>常见问题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0560685" y="6093460"/>
            <a:ext cx="136779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426720" y="1282700"/>
            <a:ext cx="10532110" cy="39878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Aft>
                <a:spcPts val="0"/>
              </a:spcAft>
            </a:pPr>
            <a:r>
              <a:rPr lang="zh-CN" sz="2000" b="1" dirty="0" smtClean="0">
                <a:solidFill>
                  <a:srgbClr val="FF0000"/>
                </a:solidFill>
              </a:rPr>
              <a:t>问题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1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：评标专家“入库学习”时无法打开学习课件</a:t>
            </a:r>
            <a:endParaRPr lang="zh-CN" alt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7670" y="1772920"/>
            <a:ext cx="10532110" cy="39878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Aft>
                <a:spcPts val="0"/>
              </a:spcAft>
            </a:pPr>
            <a:r>
              <a:rPr sz="2000" dirty="0" smtClean="0">
                <a:solidFill>
                  <a:schemeClr val="tx1"/>
                </a:solidFill>
              </a:rPr>
              <a:t>5、设置完成后可正常打开</a:t>
            </a:r>
            <a:endParaRPr sz="2000" dirty="0" smtClean="0">
              <a:solidFill>
                <a:schemeClr val="tx1"/>
              </a:solidFill>
            </a:endParaRPr>
          </a:p>
        </p:txBody>
      </p:sp>
      <p:pic>
        <p:nvPicPr>
          <p:cNvPr id="3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79425" y="2263140"/>
            <a:ext cx="7705090" cy="41725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4380931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380931" y="0"/>
            <a:ext cx="150126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62688" y="2975940"/>
            <a:ext cx="2255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/CONTENTS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6485527" y="1409740"/>
            <a:ext cx="4552670" cy="696973"/>
          </a:xfrm>
          <a:prstGeom prst="rect">
            <a:avLst/>
          </a:prstGeom>
          <a:solidFill>
            <a:srgbClr val="0072C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粗宋简体"/>
              </a:rPr>
              <a:t>系统网址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粗宋简体"/>
            </a:endParaRPr>
          </a:p>
        </p:txBody>
      </p: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5753086" y="1409740"/>
            <a:ext cx="654153" cy="696973"/>
          </a:xfrm>
          <a:prstGeom prst="rect">
            <a:avLst/>
          </a:prstGeom>
          <a:solidFill>
            <a:srgbClr val="0072C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solidFill>
                  <a:schemeClr val="bg1"/>
                </a:solidFill>
                <a:latin typeface="方正粗宋简体"/>
                <a:ea typeface="方正粗宋简体"/>
                <a:cs typeface="方正粗宋简体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方正粗宋简体"/>
              <a:ea typeface="方正粗宋简体"/>
              <a:cs typeface="方正粗宋简体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63333" y="3544485"/>
            <a:ext cx="35074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63333" y="2835540"/>
            <a:ext cx="35074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970808" y="2835540"/>
            <a:ext cx="0" cy="70894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71741" y="2821153"/>
            <a:ext cx="0" cy="70894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4"/>
          <p:cNvSpPr>
            <a:spLocks noChangeArrowheads="1"/>
          </p:cNvSpPr>
          <p:nvPr/>
        </p:nvSpPr>
        <p:spPr bwMode="auto">
          <a:xfrm>
            <a:off x="6491461" y="2903986"/>
            <a:ext cx="4552670" cy="696973"/>
          </a:xfrm>
          <a:prstGeom prst="rect">
            <a:avLst/>
          </a:prstGeom>
          <a:solidFill>
            <a:srgbClr val="0072C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粗宋简体"/>
              </a:rPr>
              <a:t>功能介绍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粗宋简体"/>
            </a:endParaRPr>
          </a:p>
        </p:txBody>
      </p:sp>
      <p:sp>
        <p:nvSpPr>
          <p:cNvPr id="21" name="矩形 4"/>
          <p:cNvSpPr>
            <a:spLocks noChangeArrowheads="1"/>
          </p:cNvSpPr>
          <p:nvPr/>
        </p:nvSpPr>
        <p:spPr bwMode="auto">
          <a:xfrm>
            <a:off x="5759020" y="2903986"/>
            <a:ext cx="654153" cy="696973"/>
          </a:xfrm>
          <a:prstGeom prst="rect">
            <a:avLst/>
          </a:prstGeom>
          <a:solidFill>
            <a:srgbClr val="0072C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solidFill>
                  <a:schemeClr val="bg1"/>
                </a:solidFill>
                <a:latin typeface="方正粗宋简体"/>
                <a:ea typeface="方正粗宋简体"/>
                <a:cs typeface="方正粗宋简体"/>
              </a:rPr>
              <a:t>0</a:t>
            </a:r>
            <a:r>
              <a:rPr lang="en-US" sz="2800" b="1" dirty="0">
                <a:solidFill>
                  <a:schemeClr val="bg1"/>
                </a:solidFill>
                <a:latin typeface="方正粗宋简体"/>
                <a:ea typeface="方正粗宋简体"/>
                <a:cs typeface="方正粗宋简体"/>
              </a:rPr>
              <a:t>2</a:t>
            </a:r>
            <a:endParaRPr lang="en-US" sz="2800" b="1" dirty="0">
              <a:solidFill>
                <a:schemeClr val="bg1"/>
              </a:solidFill>
              <a:latin typeface="方正粗宋简体"/>
              <a:ea typeface="方正粗宋简体"/>
              <a:cs typeface="方正粗宋简体"/>
            </a:endParaRPr>
          </a:p>
        </p:txBody>
      </p:sp>
      <p:sp>
        <p:nvSpPr>
          <p:cNvPr id="22" name="矩形 4"/>
          <p:cNvSpPr>
            <a:spLocks noChangeArrowheads="1"/>
          </p:cNvSpPr>
          <p:nvPr/>
        </p:nvSpPr>
        <p:spPr bwMode="auto">
          <a:xfrm>
            <a:off x="6485527" y="4368498"/>
            <a:ext cx="4552670" cy="696973"/>
          </a:xfrm>
          <a:prstGeom prst="rect">
            <a:avLst/>
          </a:prstGeom>
          <a:solidFill>
            <a:srgbClr val="0072C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粗宋简体"/>
              </a:rPr>
              <a:t>常见问题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粗宋简体"/>
            </a:endParaRPr>
          </a:p>
        </p:txBody>
      </p:sp>
      <p:sp>
        <p:nvSpPr>
          <p:cNvPr id="23" name="矩形 4"/>
          <p:cNvSpPr>
            <a:spLocks noChangeArrowheads="1"/>
          </p:cNvSpPr>
          <p:nvPr/>
        </p:nvSpPr>
        <p:spPr bwMode="auto">
          <a:xfrm>
            <a:off x="5753086" y="4368498"/>
            <a:ext cx="654153" cy="696973"/>
          </a:xfrm>
          <a:prstGeom prst="rect">
            <a:avLst/>
          </a:prstGeom>
          <a:solidFill>
            <a:srgbClr val="0072C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solidFill>
                  <a:schemeClr val="bg1"/>
                </a:solidFill>
                <a:latin typeface="方正粗宋简体"/>
                <a:ea typeface="方正粗宋简体"/>
                <a:cs typeface="方正粗宋简体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方正粗宋简体"/>
              <a:ea typeface="方正粗宋简体"/>
              <a:cs typeface="方正粗宋简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88">
        <p14:prism/>
      </p:transition>
    </mc:Choice>
    <mc:Fallback>
      <p:transition spd="slow" advTm="4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1"/>
          <p:cNvSpPr>
            <a:spLocks noGrp="1"/>
          </p:cNvSpPr>
          <p:nvPr>
            <p:ph type="title"/>
          </p:nvPr>
        </p:nvSpPr>
        <p:spPr>
          <a:xfrm>
            <a:off x="119336" y="293687"/>
            <a:ext cx="8802127" cy="645160"/>
          </a:xfrm>
        </p:spPr>
        <p:txBody>
          <a:bodyPr/>
          <a:lstStyle/>
          <a:p>
            <a:r>
              <a:rPr lang="zh-CN" altLang="en-US" dirty="0"/>
              <a:t>常见问题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0560685" y="6093460"/>
            <a:ext cx="136779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426720" y="1282700"/>
            <a:ext cx="10532110" cy="39878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Aft>
                <a:spcPts val="0"/>
              </a:spcAft>
            </a:pPr>
            <a:r>
              <a:rPr lang="zh-CN" sz="2000" b="1" dirty="0" smtClean="0">
                <a:solidFill>
                  <a:srgbClr val="FF0000"/>
                </a:solidFill>
              </a:rPr>
              <a:t>问题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2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：评标专家提交的个人信息被退回，如何查看具体原因？</a:t>
            </a:r>
            <a:endParaRPr lang="zh-CN" alt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7670" y="1772920"/>
            <a:ext cx="10532110" cy="39878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Aft>
                <a:spcPts val="0"/>
              </a:spcAft>
            </a:pPr>
            <a:r>
              <a:rPr sz="2000" dirty="0" smtClean="0">
                <a:solidFill>
                  <a:schemeClr val="tx1"/>
                </a:solidFill>
              </a:rPr>
              <a:t>退回的信息在“</a:t>
            </a:r>
            <a:r>
              <a:rPr lang="zh-CN" sz="2000" dirty="0" smtClean="0">
                <a:solidFill>
                  <a:schemeClr val="tx1"/>
                </a:solidFill>
              </a:rPr>
              <a:t>个人信息维护</a:t>
            </a:r>
            <a:r>
              <a:rPr sz="2000" dirty="0" smtClean="0">
                <a:solidFill>
                  <a:schemeClr val="tx1"/>
                </a:solidFill>
              </a:rPr>
              <a:t>”页面的上方，鼠标点击可查看</a:t>
            </a:r>
            <a:r>
              <a:rPr lang="zh-CN" sz="2000" dirty="0" smtClean="0">
                <a:solidFill>
                  <a:schemeClr val="tx1"/>
                </a:solidFill>
              </a:rPr>
              <a:t>退回原因</a:t>
            </a:r>
            <a:endParaRPr lang="zh-CN" sz="2000" dirty="0" smtClean="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2348865"/>
            <a:ext cx="10268585" cy="3744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1"/>
          <p:cNvSpPr>
            <a:spLocks noGrp="1"/>
          </p:cNvSpPr>
          <p:nvPr>
            <p:ph type="title"/>
          </p:nvPr>
        </p:nvSpPr>
        <p:spPr>
          <a:xfrm>
            <a:off x="119336" y="293687"/>
            <a:ext cx="8802127" cy="645160"/>
          </a:xfrm>
        </p:spPr>
        <p:txBody>
          <a:bodyPr/>
          <a:lstStyle/>
          <a:p>
            <a:r>
              <a:rPr lang="zh-CN" altLang="en-US" dirty="0"/>
              <a:t>常见问题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0560685" y="6093460"/>
            <a:ext cx="136779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426720" y="1282700"/>
            <a:ext cx="10532110" cy="39878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Aft>
                <a:spcPts val="0"/>
              </a:spcAft>
            </a:pPr>
            <a:r>
              <a:rPr lang="zh-CN" sz="2000" b="1" dirty="0" smtClean="0">
                <a:solidFill>
                  <a:srgbClr val="FF0000"/>
                </a:solidFill>
              </a:rPr>
              <a:t>问题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3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：评标专家如何参加继续教育培训？</a:t>
            </a:r>
            <a:endParaRPr lang="zh-CN" altLang="en-US" sz="2000" b="1" dirty="0" smtClean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26720" y="1772920"/>
            <a:ext cx="10116185" cy="48691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15" y="1917065"/>
            <a:ext cx="9471660" cy="4548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1"/>
          <p:cNvSpPr>
            <a:spLocks noGrp="1"/>
          </p:cNvSpPr>
          <p:nvPr>
            <p:ph type="title"/>
          </p:nvPr>
        </p:nvSpPr>
        <p:spPr>
          <a:xfrm>
            <a:off x="119336" y="293687"/>
            <a:ext cx="8802127" cy="645160"/>
          </a:xfrm>
        </p:spPr>
        <p:txBody>
          <a:bodyPr/>
          <a:lstStyle/>
          <a:p>
            <a:r>
              <a:rPr lang="zh-CN" altLang="en-US" dirty="0"/>
              <a:t>常见问题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0560685" y="6093460"/>
            <a:ext cx="136779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426720" y="1282700"/>
            <a:ext cx="10767060" cy="39878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Aft>
                <a:spcPts val="0"/>
              </a:spcAft>
            </a:pPr>
            <a:r>
              <a:rPr lang="zh-CN" sz="2000" b="1" dirty="0" smtClean="0">
                <a:solidFill>
                  <a:srgbClr val="FF0000"/>
                </a:solidFill>
              </a:rPr>
              <a:t>问题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4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：</a:t>
            </a:r>
            <a:r>
              <a:rPr lang="zh-CN" sz="2000" b="1" dirty="0" smtClean="0">
                <a:solidFill>
                  <a:srgbClr val="FF0000"/>
                </a:solidFill>
              </a:rPr>
              <a:t>交通、水利行业入库问题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  </a:t>
            </a:r>
            <a:endParaRPr lang="zh-CN" alt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6720" y="1727200"/>
            <a:ext cx="10532110" cy="31692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Aft>
                <a:spcPts val="0"/>
              </a:spcAft>
            </a:pPr>
            <a:r>
              <a:rPr lang="zh-CN" altLang="en-US" sz="2000" dirty="0" smtClean="0">
                <a:solidFill>
                  <a:schemeClr val="tx1"/>
                </a:solidFill>
              </a:rPr>
              <a:t>交通、水利行业入库功能关闭了</a:t>
            </a:r>
            <a:r>
              <a:rPr lang="en-US" altLang="zh-CN" sz="2000" dirty="0" smtClean="0">
                <a:solidFill>
                  <a:schemeClr val="tx1"/>
                </a:solidFill>
              </a:rPr>
              <a:t>1</a:t>
            </a:r>
            <a:r>
              <a:rPr lang="zh-CN" altLang="en-US" sz="2000" dirty="0" smtClean="0">
                <a:solidFill>
                  <a:schemeClr val="tx1"/>
                </a:solidFill>
              </a:rPr>
              <a:t>年多，主要原因是有较多中级职称的专家申报、行业库专家新增区域库时变更专业</a:t>
            </a:r>
            <a:endParaRPr lang="zh-CN" altLang="en-US" sz="2000" dirty="0" smtClean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zh-CN" altLang="en-US" sz="2000" dirty="0" smtClean="0">
                <a:solidFill>
                  <a:srgbClr val="FF0000"/>
                </a:solidFill>
              </a:rPr>
              <a:t>预计二季度重新打开行业库入库功能，需注意：①</a:t>
            </a:r>
            <a:r>
              <a:rPr lang="zh-CN" altLang="en-US" sz="2000" dirty="0">
                <a:solidFill>
                  <a:srgbClr val="FF0000"/>
                </a:solidFill>
                <a:sym typeface="+mn-ea"/>
              </a:rPr>
              <a:t>中级职称不能申报交通、水利行业库；</a:t>
            </a:r>
            <a:endParaRPr lang="zh-CN" altLang="en-US" sz="2000" dirty="0">
              <a:solidFill>
                <a:srgbClr val="FF0000"/>
              </a:solidFill>
              <a:sym typeface="+mn-ea"/>
            </a:endParaRPr>
          </a:p>
          <a:p>
            <a:pPr>
              <a:spcAft>
                <a:spcPts val="0"/>
              </a:spcAft>
            </a:pPr>
            <a:r>
              <a:rPr lang="zh-CN" altLang="en-US" sz="2000" dirty="0">
                <a:solidFill>
                  <a:srgbClr val="FF0000"/>
                </a:solidFill>
                <a:sym typeface="+mn-ea"/>
              </a:rPr>
              <a:t>②已是行业库专家，在新增区域库时，不要变更专业。</a:t>
            </a:r>
            <a:endParaRPr lang="zh-CN" altLang="en-US" sz="2000" dirty="0">
              <a:solidFill>
                <a:srgbClr val="FF0000"/>
              </a:solidFill>
              <a:sym typeface="+mn-ea"/>
            </a:endParaRPr>
          </a:p>
          <a:p>
            <a:pPr>
              <a:spcAft>
                <a:spcPts val="0"/>
              </a:spcAft>
            </a:pPr>
            <a:endParaRPr lang="zh-CN" altLang="en-US" sz="2000" dirty="0" smtClean="0">
              <a:solidFill>
                <a:srgbClr val="FF0000"/>
              </a:solidFill>
              <a:sym typeface="+mn-ea"/>
            </a:endParaRPr>
          </a:p>
          <a:p>
            <a:pPr>
              <a:spcAft>
                <a:spcPts val="0"/>
              </a:spcAft>
            </a:pP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专家入库审核流程</a:t>
            </a:r>
            <a:endParaRPr lang="zh-CN" altLang="en-US" sz="2000" dirty="0" smtClean="0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  <a:p>
            <a:pPr>
              <a:spcAft>
                <a:spcPts val="0"/>
              </a:spcAft>
            </a:pPr>
            <a:r>
              <a:rPr lang="zh-CN" altLang="en-US" sz="2000" dirty="0" smtClean="0">
                <a:solidFill>
                  <a:srgbClr val="FF0000"/>
                </a:solidFill>
                <a:sym typeface="+mn-ea"/>
              </a:rPr>
              <a:t>区域库：县区管理部门一级审核---市州管理部门二级审核</a:t>
            </a:r>
            <a:endParaRPr lang="zh-CN" altLang="en-US" sz="2000" dirty="0" smtClean="0">
              <a:solidFill>
                <a:srgbClr val="FF0000"/>
              </a:solidFill>
              <a:sym typeface="+mn-ea"/>
            </a:endParaRPr>
          </a:p>
          <a:p>
            <a:pPr>
              <a:spcAft>
                <a:spcPts val="0"/>
              </a:spcAft>
            </a:pPr>
            <a:r>
              <a:rPr lang="zh-CN" altLang="en-US" sz="2000" dirty="0" smtClean="0">
                <a:solidFill>
                  <a:srgbClr val="FF0000"/>
                </a:solidFill>
                <a:sym typeface="+mn-ea"/>
              </a:rPr>
              <a:t>行业库：交通、水利部门一级审核---省监督管理局二级审核</a:t>
            </a:r>
            <a:endParaRPr lang="zh-CN" altLang="en-US" sz="2000" dirty="0" smtClean="0">
              <a:solidFill>
                <a:srgbClr val="FF0000"/>
              </a:solidFill>
              <a:sym typeface="+mn-ea"/>
            </a:endParaRPr>
          </a:p>
          <a:p>
            <a:pPr>
              <a:spcAft>
                <a:spcPts val="0"/>
              </a:spcAft>
            </a:pPr>
            <a:r>
              <a:rPr lang="zh-CN" altLang="en-US" sz="2000" dirty="0" smtClean="0">
                <a:solidFill>
                  <a:srgbClr val="FF0000"/>
                </a:solidFill>
                <a:sym typeface="+mn-ea"/>
              </a:rPr>
              <a:t>区域库</a:t>
            </a:r>
            <a:r>
              <a:rPr lang="en-US" altLang="zh-CN" sz="2000" dirty="0" smtClean="0">
                <a:solidFill>
                  <a:srgbClr val="FF0000"/>
                </a:solidFill>
                <a:sym typeface="+mn-ea"/>
              </a:rPr>
              <a:t>&amp;</a:t>
            </a:r>
            <a:r>
              <a:rPr lang="zh-CN" altLang="en-US" sz="2000" dirty="0" smtClean="0">
                <a:solidFill>
                  <a:srgbClr val="FF0000"/>
                </a:solidFill>
                <a:sym typeface="+mn-ea"/>
              </a:rPr>
              <a:t>行业库：</a:t>
            </a:r>
            <a:r>
              <a:rPr lang="zh-CN" altLang="en-US" sz="2000" dirty="0" smtClean="0">
                <a:solidFill>
                  <a:srgbClr val="FF0000"/>
                </a:solidFill>
                <a:sym typeface="+mn-ea"/>
              </a:rPr>
              <a:t>县区管理部门一级审核---市州管理部门二级审核</a:t>
            </a:r>
            <a:r>
              <a:rPr lang="en-US" altLang="zh-CN" sz="2000" dirty="0" smtClean="0">
                <a:solidFill>
                  <a:srgbClr val="FF0000"/>
                </a:solidFill>
                <a:sym typeface="+mn-ea"/>
              </a:rPr>
              <a:t>---</a:t>
            </a:r>
            <a:r>
              <a:rPr lang="zh-CN" altLang="en-US" sz="2000" dirty="0" smtClean="0">
                <a:solidFill>
                  <a:srgbClr val="FF0000"/>
                </a:solidFill>
                <a:sym typeface="+mn-ea"/>
              </a:rPr>
              <a:t>交通、水利部门三级审核---省监督管理局四级审核</a:t>
            </a:r>
            <a:endParaRPr lang="en-US" altLang="zh-CN" sz="2000" dirty="0" smtClean="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1630745" y="2543711"/>
            <a:ext cx="8930952" cy="3046095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0505" indent="-230505" algn="l">
              <a:defRPr sz="1400" b="1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 sz="1400" b="1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 sz="1400" b="1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 sz="1400" b="1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 sz="1400" b="1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4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  谢 ！</a:t>
            </a:r>
            <a:endParaRPr lang="en-US" altLang="zh-CN" sz="2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endParaRPr lang="en-US" altLang="zh-CN" sz="2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endParaRPr lang="en-US" altLang="zh-CN" sz="2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00502" y="1250873"/>
            <a:ext cx="461216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Ebrima" panose="02000000000000000000" pitchFamily="2" charset="0"/>
              </a:rPr>
              <a:t>01</a:t>
            </a:r>
            <a:endParaRPr lang="zh-CN" altLang="en-US" sz="28000" b="1" dirty="0">
              <a:solidFill>
                <a:schemeClr val="accent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0502" y="3150270"/>
            <a:ext cx="4579216" cy="602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PART  ONE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38593" y="2319094"/>
            <a:ext cx="21520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系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统 网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址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836346" y="3036861"/>
            <a:ext cx="6796586" cy="123230"/>
            <a:chOff x="4836346" y="2830129"/>
            <a:chExt cx="6796586" cy="123230"/>
          </a:xfrm>
          <a:solidFill>
            <a:schemeClr val="bg1">
              <a:lumMod val="65000"/>
            </a:schemeClr>
          </a:solidFill>
        </p:grpSpPr>
        <p:cxnSp>
          <p:nvCxnSpPr>
            <p:cNvPr id="11" name="直接连接符 10"/>
            <p:cNvCxnSpPr/>
            <p:nvPr/>
          </p:nvCxnSpPr>
          <p:spPr>
            <a:xfrm>
              <a:off x="4959176" y="2879278"/>
              <a:ext cx="6550926" cy="27296"/>
            </a:xfrm>
            <a:prstGeom prst="lin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 11"/>
            <p:cNvSpPr/>
            <p:nvPr/>
          </p:nvSpPr>
          <p:spPr>
            <a:xfrm>
              <a:off x="4836346" y="2830529"/>
              <a:ext cx="122830" cy="12283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11510102" y="2830129"/>
              <a:ext cx="122830" cy="12283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88">
        <p14:prism/>
      </p:transition>
    </mc:Choice>
    <mc:Fallback>
      <p:transition spd="slow" advTm="4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1"/>
          <p:cNvSpPr>
            <a:spLocks noGrp="1"/>
          </p:cNvSpPr>
          <p:nvPr>
            <p:ph type="title"/>
          </p:nvPr>
        </p:nvSpPr>
        <p:spPr>
          <a:xfrm>
            <a:off x="119336" y="293687"/>
            <a:ext cx="8802127" cy="645160"/>
          </a:xfrm>
        </p:spPr>
        <p:txBody>
          <a:bodyPr/>
          <a:lstStyle/>
          <a:p>
            <a:r>
              <a:rPr lang="zh-CN" altLang="en-US" dirty="0"/>
              <a:t>专家库门户</a:t>
            </a:r>
            <a:endParaRPr lang="zh-CN" altLang="en-US" dirty="0"/>
          </a:p>
        </p:txBody>
      </p:sp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426720" y="1196340"/>
            <a:ext cx="10532110" cy="39878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Aft>
                <a:spcPts val="0"/>
              </a:spcAft>
            </a:pPr>
            <a:r>
              <a:rPr lang="zh-CN" altLang="en-US" sz="2000" b="1" dirty="0" smtClean="0"/>
              <a:t>专家库网址：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https://www.hbggzyfwpt.cn/zjfw</a:t>
            </a:r>
            <a:endParaRPr lang="zh-CN" altLang="en-US" sz="2000" b="1" dirty="0" smtClean="0">
              <a:solidFill>
                <a:srgbClr val="0070C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51180" y="1628775"/>
            <a:ext cx="9384030" cy="50336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850" y="1196340"/>
            <a:ext cx="6995160" cy="535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00502" y="1250873"/>
            <a:ext cx="461216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Ebrima" panose="02000000000000000000" pitchFamily="2" charset="0"/>
              </a:rPr>
              <a:t>02</a:t>
            </a:r>
            <a:endParaRPr lang="zh-CN" altLang="en-US" sz="28000" b="1" dirty="0">
              <a:solidFill>
                <a:schemeClr val="accent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0502" y="3150270"/>
            <a:ext cx="4579216" cy="602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PART  TWO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23328" y="2319094"/>
            <a:ext cx="19234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功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能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介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绍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836346" y="3036861"/>
            <a:ext cx="6796586" cy="123230"/>
            <a:chOff x="4836346" y="2830129"/>
            <a:chExt cx="6796586" cy="123230"/>
          </a:xfrm>
          <a:solidFill>
            <a:schemeClr val="bg1">
              <a:lumMod val="65000"/>
            </a:schemeClr>
          </a:solidFill>
        </p:grpSpPr>
        <p:cxnSp>
          <p:nvCxnSpPr>
            <p:cNvPr id="10" name="直接连接符 9"/>
            <p:cNvCxnSpPr/>
            <p:nvPr/>
          </p:nvCxnSpPr>
          <p:spPr>
            <a:xfrm>
              <a:off x="4959176" y="2879278"/>
              <a:ext cx="6550926" cy="27296"/>
            </a:xfrm>
            <a:prstGeom prst="lin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4836346" y="2830529"/>
              <a:ext cx="122830" cy="12283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1510102" y="2830129"/>
              <a:ext cx="122830" cy="12283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1"/>
          <p:cNvSpPr>
            <a:spLocks noGrp="1"/>
          </p:cNvSpPr>
          <p:nvPr>
            <p:ph type="title"/>
          </p:nvPr>
        </p:nvSpPr>
        <p:spPr>
          <a:xfrm>
            <a:off x="119336" y="293687"/>
            <a:ext cx="8802127" cy="645160"/>
          </a:xfrm>
        </p:spPr>
        <p:txBody>
          <a:bodyPr/>
          <a:lstStyle/>
          <a:p>
            <a:r>
              <a:rPr lang="zh-CN" altLang="en-US" dirty="0"/>
              <a:t>评标专家</a:t>
            </a:r>
            <a:endParaRPr lang="zh-CN" altLang="en-US" dirty="0"/>
          </a:p>
        </p:txBody>
      </p:sp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426720" y="1282700"/>
            <a:ext cx="10532110" cy="39878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Aft>
                <a:spcPts val="0"/>
              </a:spcAft>
            </a:pPr>
            <a:r>
              <a:rPr lang="zh-CN" sz="2000" b="1" dirty="0" smtClean="0"/>
              <a:t>点击</a:t>
            </a:r>
            <a:r>
              <a:rPr lang="en-US" altLang="zh-CN" sz="2000" b="1" dirty="0" smtClean="0"/>
              <a:t>“</a:t>
            </a:r>
            <a:r>
              <a:rPr lang="zh-CN" altLang="en-US" sz="2000" b="1" dirty="0" smtClean="0"/>
              <a:t>评标专家登录</a:t>
            </a:r>
            <a:r>
              <a:rPr lang="en-US" altLang="zh-CN" sz="2000" b="1" dirty="0" smtClean="0"/>
              <a:t>”</a:t>
            </a:r>
            <a:r>
              <a:rPr lang="zh-CN" altLang="en-US" sz="2000" b="1" dirty="0" smtClean="0"/>
              <a:t>或者直接访问网址：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https://183.95.190.180:82/TPBidder</a:t>
            </a:r>
            <a:endParaRPr lang="zh-CN" altLang="en-US" sz="2000" b="1" dirty="0" smtClean="0">
              <a:solidFill>
                <a:srgbClr val="0070C0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23570" y="1988820"/>
            <a:ext cx="4091940" cy="38862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60010" y="2025650"/>
            <a:ext cx="6706870" cy="3885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1"/>
          <p:cNvSpPr>
            <a:spLocks noGrp="1"/>
          </p:cNvSpPr>
          <p:nvPr>
            <p:ph type="title"/>
          </p:nvPr>
        </p:nvSpPr>
        <p:spPr>
          <a:xfrm>
            <a:off x="119336" y="293687"/>
            <a:ext cx="8802127" cy="645160"/>
          </a:xfrm>
        </p:spPr>
        <p:txBody>
          <a:bodyPr/>
          <a:lstStyle/>
          <a:p>
            <a:r>
              <a:rPr lang="zh-CN" altLang="en-US" dirty="0"/>
              <a:t>评标专家</a:t>
            </a:r>
            <a:r>
              <a:rPr lang="en-US" altLang="zh-CN" dirty="0"/>
              <a:t>--</a:t>
            </a:r>
            <a:r>
              <a:rPr dirty="0"/>
              <a:t>注册入库</a:t>
            </a:r>
            <a:endParaRPr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52195"/>
            <a:ext cx="12191365" cy="5786120"/>
          </a:xfrm>
          <a:prstGeom prst="rect">
            <a:avLst/>
          </a:prstGeom>
        </p:spPr>
      </p:pic>
      <p:pic>
        <p:nvPicPr>
          <p:cNvPr id="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370" y="1556385"/>
            <a:ext cx="10370185" cy="45046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1"/>
          <p:cNvSpPr>
            <a:spLocks noGrp="1"/>
          </p:cNvSpPr>
          <p:nvPr>
            <p:ph type="title"/>
          </p:nvPr>
        </p:nvSpPr>
        <p:spPr>
          <a:xfrm>
            <a:off x="119336" y="293687"/>
            <a:ext cx="8802127" cy="645160"/>
          </a:xfrm>
        </p:spPr>
        <p:txBody>
          <a:bodyPr/>
          <a:lstStyle/>
          <a:p>
            <a:r>
              <a:rPr lang="zh-CN" altLang="en-US" dirty="0"/>
              <a:t>评标专家</a:t>
            </a:r>
            <a:r>
              <a:rPr lang="en-US" altLang="zh-CN" dirty="0"/>
              <a:t>--</a:t>
            </a:r>
            <a:r>
              <a:rPr dirty="0"/>
              <a:t>入库学习</a:t>
            </a:r>
            <a:endParaRPr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" y="1124585"/>
            <a:ext cx="12064365" cy="55187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15" y="1700530"/>
            <a:ext cx="9642475" cy="47853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1"/>
          <p:cNvSpPr>
            <a:spLocks noGrp="1"/>
          </p:cNvSpPr>
          <p:nvPr>
            <p:ph type="title"/>
          </p:nvPr>
        </p:nvSpPr>
        <p:spPr>
          <a:xfrm>
            <a:off x="119336" y="293687"/>
            <a:ext cx="8802127" cy="645160"/>
          </a:xfrm>
        </p:spPr>
        <p:txBody>
          <a:bodyPr/>
          <a:lstStyle/>
          <a:p>
            <a:r>
              <a:rPr lang="zh-CN" altLang="en-US" dirty="0"/>
              <a:t>评标专家</a:t>
            </a:r>
            <a:r>
              <a:rPr lang="en-US" altLang="zh-CN" dirty="0"/>
              <a:t>--</a:t>
            </a:r>
            <a:r>
              <a:rPr dirty="0"/>
              <a:t>入库考试</a:t>
            </a:r>
            <a:endParaRPr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" y="1052195"/>
            <a:ext cx="12023090" cy="55994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20" y="1556385"/>
            <a:ext cx="10593070" cy="49460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660" y="2708910"/>
            <a:ext cx="9795510" cy="24041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4"/>
  <p:tag name="KSO_WM_TEMPLATE_SCENE_ID" val="1"/>
  <p:tag name="KSO_WM_TEMPLATE_JOB_ID" val="14"/>
  <p:tag name="KSO_WM_TEMPLATE_TOPIC_DEFAULT" val="0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PP_MARK_KEY" val="691cc13d-6bd7-4173-9380-91e0c43bc9da"/>
  <p:tag name="COMMONDATA" val="eyJoZGlkIjoiN2YxZmY1NmY0YzcxNTYwYTA1MmMzMDJkZTgyMzlmMTI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323232"/>
    </a:dk2>
    <a:lt2>
      <a:srgbClr val="E7DEDA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1037</Words>
  <Application>WPS 演示</Application>
  <PresentationFormat>宽屏</PresentationFormat>
  <Paragraphs>120</Paragraphs>
  <Slides>23</Slides>
  <Notes>37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Calibri</vt:lpstr>
      <vt:lpstr>方正大黑简体</vt:lpstr>
      <vt:lpstr>黑体</vt:lpstr>
      <vt:lpstr>Times New Roman</vt:lpstr>
      <vt:lpstr>方正粗宋简体</vt:lpstr>
      <vt:lpstr>Microsoft YaHei UI</vt:lpstr>
      <vt:lpstr>Ebrima</vt:lpstr>
      <vt:lpstr>Batang</vt:lpstr>
      <vt:lpstr>Arial Unicode MS</vt:lpstr>
      <vt:lpstr>Office 主题</vt:lpstr>
      <vt:lpstr>PowerPoint 演示文稿</vt:lpstr>
      <vt:lpstr>PowerPoint 演示文稿</vt:lpstr>
      <vt:lpstr>PowerPoint 演示文稿</vt:lpstr>
      <vt:lpstr>专家库门户</vt:lpstr>
      <vt:lpstr>PowerPoint 演示文稿</vt:lpstr>
      <vt:lpstr>评标专家</vt:lpstr>
      <vt:lpstr>评标专家--注册入库</vt:lpstr>
      <vt:lpstr>评标专家--入库学习</vt:lpstr>
      <vt:lpstr>评标专家--入库考试</vt:lpstr>
      <vt:lpstr>评标专家--完善个人信息</vt:lpstr>
      <vt:lpstr>评标专家--个人信息维护</vt:lpstr>
      <vt:lpstr>评标专家--考评结果查询及异议</vt:lpstr>
      <vt:lpstr>评标专家--退库申请</vt:lpstr>
      <vt:lpstr>PowerPoint 演示文稿</vt:lpstr>
      <vt:lpstr>常见问题</vt:lpstr>
      <vt:lpstr>常见问题</vt:lpstr>
      <vt:lpstr>常见问题</vt:lpstr>
      <vt:lpstr>常见问题</vt:lpstr>
      <vt:lpstr>常见问题</vt:lpstr>
      <vt:lpstr>常见问题</vt:lpstr>
      <vt:lpstr>常见问题</vt:lpstr>
      <vt:lpstr>常见问题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1465</cp:revision>
  <dcterms:created xsi:type="dcterms:W3CDTF">2011-06-03T01:33:00Z</dcterms:created>
  <dcterms:modified xsi:type="dcterms:W3CDTF">2023-04-06T09:19:31Z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2052-11.1.0.14036</vt:lpwstr>
  </property>
  <property fmtid="{D5CDD505-2E9C-101B-9397-08002B2CF9AE}" pid="4" name="ICV">
    <vt:lpwstr>84BAAEE925C74D2285A9DCFDFF60D80A</vt:lpwstr>
  </property>
</Properties>
</file>